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</p:sldIdLst>
  <p:sldSz cx="37490400" cy="21031200"/>
  <p:notesSz cx="7772400" cy="10058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24" userDrawn="1">
          <p15:clr>
            <a:srgbClr val="A4A3A4"/>
          </p15:clr>
        </p15:guide>
        <p15:guide id="2" pos="11808" userDrawn="1">
          <p15:clr>
            <a:srgbClr val="A4A3A4"/>
          </p15:clr>
        </p15:guide>
        <p15:guide id="3" pos="288" userDrawn="1">
          <p15:clr>
            <a:srgbClr val="A4A3A4"/>
          </p15:clr>
        </p15:guide>
        <p15:guide id="4" pos="432" userDrawn="1">
          <p15:clr>
            <a:srgbClr val="A4A3A4"/>
          </p15:clr>
        </p15:guide>
        <p15:guide id="5" orient="horz" pos="2016" userDrawn="1">
          <p15:clr>
            <a:srgbClr val="A4A3A4"/>
          </p15:clr>
        </p15:guide>
        <p15:guide id="6" pos="7776" userDrawn="1">
          <p15:clr>
            <a:srgbClr val="A4A3A4"/>
          </p15:clr>
        </p15:guide>
        <p15:guide id="7" orient="horz" pos="11808" userDrawn="1">
          <p15:clr>
            <a:srgbClr val="A4A3A4"/>
          </p15:clr>
        </p15:guide>
        <p15:guide id="8" pos="23328" userDrawn="1">
          <p15:clr>
            <a:srgbClr val="A4A3A4"/>
          </p15:clr>
        </p15:guide>
        <p15:guide id="9" pos="15840" userDrawn="1">
          <p15:clr>
            <a:srgbClr val="A4A3A4"/>
          </p15:clr>
        </p15:guide>
        <p15:guide id="10" pos="15552" userDrawn="1">
          <p15:clr>
            <a:srgbClr val="A4A3A4"/>
          </p15:clr>
        </p15:guide>
        <p15:guide id="11" pos="8064" userDrawn="1">
          <p15:clr>
            <a:srgbClr val="A4A3A4"/>
          </p15:clr>
        </p15:guide>
        <p15:guide id="12" pos="159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B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93"/>
    <p:restoredTop sz="94624"/>
  </p:normalViewPr>
  <p:slideViewPr>
    <p:cSldViewPr snapToGrid="0" snapToObjects="1">
      <p:cViewPr>
        <p:scale>
          <a:sx n="40" d="100"/>
          <a:sy n="40" d="100"/>
        </p:scale>
        <p:origin x="16" y="-184"/>
      </p:cViewPr>
      <p:guideLst>
        <p:guide orient="horz" pos="6624"/>
        <p:guide pos="11808"/>
        <p:guide pos="288"/>
        <p:guide pos="432"/>
        <p:guide orient="horz" pos="2016"/>
        <p:guide pos="7776"/>
        <p:guide orient="horz" pos="11808"/>
        <p:guide pos="23328"/>
        <p:guide pos="15840"/>
        <p:guide pos="15552"/>
        <p:guide pos="8064"/>
        <p:guide pos="1598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/Relationships>
</file>

<file path=ppt/media/image1.jpe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173732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19080360" y="11745360"/>
            <a:ext cx="173732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27982800" y="1128528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9080360" y="1174536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27982800" y="1174536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55940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24954480" y="11285280"/>
            <a:ext cx="55940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30828600" y="11285280"/>
            <a:ext cx="55940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19080360" y="11745360"/>
            <a:ext cx="55940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24954480" y="11745360"/>
            <a:ext cx="55940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30828600" y="11745360"/>
            <a:ext cx="55940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subTitle"/>
          </p:nvPr>
        </p:nvSpPr>
        <p:spPr>
          <a:xfrm>
            <a:off x="19080360" y="11285280"/>
            <a:ext cx="17373240" cy="880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17373240" cy="880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8478000" cy="880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27982800" y="11285280"/>
            <a:ext cx="8478000" cy="880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subTitle"/>
          </p:nvPr>
        </p:nvSpPr>
        <p:spPr>
          <a:xfrm>
            <a:off x="10515600" y="457200"/>
            <a:ext cx="16458840" cy="84769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27982800" y="11285280"/>
            <a:ext cx="8478000" cy="880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19080360" y="1174536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19080360" y="11285280"/>
            <a:ext cx="17373240" cy="880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8478000" cy="880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27982800" y="1128528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27982800" y="1174536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27982800" y="1128528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19080360" y="11745360"/>
            <a:ext cx="173732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173732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19080360" y="11745360"/>
            <a:ext cx="173732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27982800" y="1128528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19080360" y="1174536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27982800" y="1174536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55940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24954480" y="11285280"/>
            <a:ext cx="55940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30828600" y="11285280"/>
            <a:ext cx="55940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90" name="PlaceHolder 5"/>
          <p:cNvSpPr>
            <a:spLocks noGrp="1"/>
          </p:cNvSpPr>
          <p:nvPr>
            <p:ph type="body"/>
          </p:nvPr>
        </p:nvSpPr>
        <p:spPr>
          <a:xfrm>
            <a:off x="19080360" y="11745360"/>
            <a:ext cx="55940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91" name="PlaceHolder 6"/>
          <p:cNvSpPr>
            <a:spLocks noGrp="1"/>
          </p:cNvSpPr>
          <p:nvPr>
            <p:ph type="body"/>
          </p:nvPr>
        </p:nvSpPr>
        <p:spPr>
          <a:xfrm>
            <a:off x="24954480" y="11745360"/>
            <a:ext cx="55940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92" name="PlaceHolder 7"/>
          <p:cNvSpPr>
            <a:spLocks noGrp="1"/>
          </p:cNvSpPr>
          <p:nvPr>
            <p:ph type="body"/>
          </p:nvPr>
        </p:nvSpPr>
        <p:spPr>
          <a:xfrm>
            <a:off x="30828600" y="11745360"/>
            <a:ext cx="55940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17373240" cy="880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8478000" cy="880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27982800" y="11285280"/>
            <a:ext cx="8478000" cy="880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10515600" y="457200"/>
            <a:ext cx="16458840" cy="84769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27982800" y="11285280"/>
            <a:ext cx="8478000" cy="880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19080360" y="1174536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8478000" cy="880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27982800" y="1128528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27982800" y="1174536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27982800" y="1128528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19080360" y="11745360"/>
            <a:ext cx="173732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/>
          <p:nvPr/>
        </p:nvPicPr>
        <p:blipFill>
          <a:blip r:embed="rId14"/>
          <a:stretch/>
        </p:blipFill>
        <p:spPr>
          <a:xfrm>
            <a:off x="0" y="19274040"/>
            <a:ext cx="37490040" cy="1752120"/>
          </a:xfrm>
          <a:prstGeom prst="rect">
            <a:avLst/>
          </a:prstGeom>
          <a:ln>
            <a:noFill/>
          </a:ln>
        </p:spPr>
      </p:pic>
      <p:sp>
        <p:nvSpPr>
          <p:cNvPr id="5" name="CustomShape 1"/>
          <p:cNvSpPr/>
          <p:nvPr/>
        </p:nvSpPr>
        <p:spPr>
          <a:xfrm>
            <a:off x="0" y="0"/>
            <a:ext cx="37490040" cy="2742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347400" tIns="347400" rIns="343080" bIns="343080" anchor="b"/>
          <a:lstStyle/>
          <a:p>
            <a:pPr>
              <a:lnSpc>
                <a:spcPct val="90000"/>
              </a:lnSpc>
              <a:spcAft>
                <a:spcPts val="1199"/>
              </a:spcAft>
            </a:pPr>
            <a:r>
              <a:rPr lang="en-US" sz="2000" b="0" strike="noStrike" spc="-1">
                <a:solidFill>
                  <a:srgbClr val="000000"/>
                </a:solidFill>
                <a:latin typeface="FreightText Book"/>
                <a:ea typeface="FreightText Book"/>
              </a:rPr>
              <a:t>This is a caption for the example and it may be this long or longer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title"/>
          </p:nvPr>
        </p:nvSpPr>
        <p:spPr>
          <a:xfrm>
            <a:off x="1874520" y="838800"/>
            <a:ext cx="33741000" cy="3511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6600" b="0" strike="noStrike" spc="-1">
                <a:solidFill>
                  <a:srgbClr val="070707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1874520" y="4921200"/>
            <a:ext cx="33741000" cy="12197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1700" b="0" strike="noStrike" spc="-1">
                <a:solidFill>
                  <a:srgbClr val="070707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8800" b="0" strike="noStrike" spc="-1">
                <a:solidFill>
                  <a:srgbClr val="070707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7300" b="0" strike="noStrike" spc="-1">
                <a:solidFill>
                  <a:srgbClr val="070707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7300" b="0" strike="noStrike" spc="-1">
                <a:solidFill>
                  <a:srgbClr val="070707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70707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70707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70707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5"/>
          <p:cNvPicPr/>
          <p:nvPr/>
        </p:nvPicPr>
        <p:blipFill>
          <a:blip r:embed="rId14"/>
          <a:stretch/>
        </p:blipFill>
        <p:spPr>
          <a:xfrm>
            <a:off x="0" y="19274040"/>
            <a:ext cx="37490040" cy="1752120"/>
          </a:xfrm>
          <a:prstGeom prst="rect">
            <a:avLst/>
          </a:prstGeom>
          <a:ln>
            <a:noFill/>
          </a:ln>
        </p:spPr>
      </p:pic>
      <p:sp>
        <p:nvSpPr>
          <p:cNvPr id="41" name="CustomShape 1"/>
          <p:cNvSpPr/>
          <p:nvPr/>
        </p:nvSpPr>
        <p:spPr>
          <a:xfrm>
            <a:off x="0" y="0"/>
            <a:ext cx="37490040" cy="2742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347400" tIns="347400" rIns="343080" bIns="343080" anchor="b"/>
          <a:lstStyle/>
          <a:p>
            <a:pPr>
              <a:lnSpc>
                <a:spcPct val="90000"/>
              </a:lnSpc>
              <a:spcAft>
                <a:spcPts val="1199"/>
              </a:spcAft>
            </a:pPr>
            <a:r>
              <a:rPr lang="en-US" sz="2000" b="0" strike="noStrike" spc="-1">
                <a:solidFill>
                  <a:srgbClr val="000000"/>
                </a:solidFill>
                <a:latin typeface="FreightText Book"/>
                <a:ea typeface="FreightText Book"/>
              </a:rPr>
              <a:t>This is a caption for the example and it may be this long or longer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17373240" cy="880560"/>
          </a:xfrm>
          <a:prstGeom prst="rect">
            <a:avLst/>
          </a:prstGeom>
        </p:spPr>
        <p:txBody>
          <a:bodyPr lIns="347400" tIns="347400" rIns="343080" bIns="343080" anchor="b"/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Arial"/>
                <a:ea typeface="FreightText Book"/>
              </a:rPr>
              <a:t>Next Steps and Future Direction (Click to Edit) </a:t>
            </a:r>
            <a:endParaRPr lang="en-US" sz="40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47" name="PlaceHolder 7"/>
          <p:cNvSpPr>
            <a:spLocks noGrp="1"/>
          </p:cNvSpPr>
          <p:nvPr>
            <p:ph type="body"/>
          </p:nvPr>
        </p:nvSpPr>
        <p:spPr>
          <a:xfrm>
            <a:off x="860400" y="4996440"/>
            <a:ext cx="17373240" cy="5943240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476280" indent="-475920">
              <a:lnSpc>
                <a:spcPct val="100000"/>
              </a:lnSpc>
              <a:spcBef>
                <a:spcPts val="799"/>
              </a:spcBef>
              <a:buClr>
                <a:srgbClr val="070707"/>
              </a:buClr>
              <a:buFont typeface="Arial"/>
              <a:buChar char="•"/>
            </a:pPr>
            <a:r>
              <a:rPr lang="en-US" sz="4000" b="0" strike="noStrike" spc="-1">
                <a:solidFill>
                  <a:srgbClr val="070707"/>
                </a:solidFill>
                <a:latin typeface="Arial"/>
              </a:rPr>
              <a:t>Edit Master text styles</a:t>
            </a:r>
          </a:p>
          <a:p>
            <a:pPr marL="1111320" lvl="1" indent="-63468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–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Second level</a:t>
            </a:r>
          </a:p>
          <a:p>
            <a:pPr marL="1682640" lvl="2" indent="-53928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•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Third level</a:t>
            </a:r>
          </a:p>
          <a:p>
            <a:pPr marL="2476440" lvl="3" indent="-66636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–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Fourth level</a:t>
            </a:r>
          </a:p>
        </p:txBody>
      </p:sp>
      <p:sp>
        <p:nvSpPr>
          <p:cNvPr id="48" name="PlaceHolder 8"/>
          <p:cNvSpPr>
            <a:spLocks noGrp="1"/>
          </p:cNvSpPr>
          <p:nvPr>
            <p:ph type="body"/>
          </p:nvPr>
        </p:nvSpPr>
        <p:spPr>
          <a:xfrm>
            <a:off x="19080360" y="4996440"/>
            <a:ext cx="17373240" cy="5943240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476280" indent="-475920">
              <a:lnSpc>
                <a:spcPct val="100000"/>
              </a:lnSpc>
              <a:spcBef>
                <a:spcPts val="799"/>
              </a:spcBef>
              <a:buClr>
                <a:srgbClr val="070707"/>
              </a:buClr>
              <a:buFont typeface="Arial"/>
              <a:buChar char="•"/>
            </a:pPr>
            <a:r>
              <a:rPr lang="en-US" sz="4000" b="0" strike="noStrike" spc="-1">
                <a:solidFill>
                  <a:srgbClr val="070707"/>
                </a:solidFill>
                <a:latin typeface="Arial"/>
              </a:rPr>
              <a:t>Edit Master text styles</a:t>
            </a:r>
          </a:p>
          <a:p>
            <a:pPr marL="1111320" lvl="1" indent="-63468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–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Second level</a:t>
            </a:r>
          </a:p>
          <a:p>
            <a:pPr marL="1682640" lvl="2" indent="-53928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•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Third level</a:t>
            </a:r>
          </a:p>
          <a:p>
            <a:pPr marL="2476440" lvl="3" indent="-66636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–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Fourth level</a:t>
            </a:r>
          </a:p>
        </p:txBody>
      </p:sp>
      <p:sp>
        <p:nvSpPr>
          <p:cNvPr id="49" name="PlaceHolder 9"/>
          <p:cNvSpPr>
            <a:spLocks noGrp="1"/>
          </p:cNvSpPr>
          <p:nvPr>
            <p:ph type="body"/>
          </p:nvPr>
        </p:nvSpPr>
        <p:spPr>
          <a:xfrm>
            <a:off x="860400" y="12475080"/>
            <a:ext cx="17373240" cy="5943240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476280" indent="-475920">
              <a:lnSpc>
                <a:spcPct val="100000"/>
              </a:lnSpc>
              <a:spcBef>
                <a:spcPts val="799"/>
              </a:spcBef>
              <a:buClr>
                <a:srgbClr val="070707"/>
              </a:buClr>
              <a:buFont typeface="Arial"/>
              <a:buChar char="•"/>
            </a:pPr>
            <a:r>
              <a:rPr lang="en-US" sz="4000" b="0" strike="noStrike" spc="-1">
                <a:solidFill>
                  <a:srgbClr val="070707"/>
                </a:solidFill>
                <a:latin typeface="Arial"/>
              </a:rPr>
              <a:t>Edit Master text styles</a:t>
            </a:r>
          </a:p>
          <a:p>
            <a:pPr marL="1111320" lvl="1" indent="-63468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–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Second level</a:t>
            </a:r>
          </a:p>
          <a:p>
            <a:pPr marL="1682640" lvl="2" indent="-53928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•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Third level</a:t>
            </a:r>
          </a:p>
          <a:p>
            <a:pPr marL="2476440" lvl="3" indent="-66636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–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Fourth level</a:t>
            </a:r>
          </a:p>
        </p:txBody>
      </p:sp>
      <p:sp>
        <p:nvSpPr>
          <p:cNvPr id="50" name="PlaceHolder 10"/>
          <p:cNvSpPr>
            <a:spLocks noGrp="1"/>
          </p:cNvSpPr>
          <p:nvPr>
            <p:ph type="body"/>
          </p:nvPr>
        </p:nvSpPr>
        <p:spPr>
          <a:xfrm>
            <a:off x="19080360" y="12475080"/>
            <a:ext cx="17373240" cy="5943240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476280" indent="-475920">
              <a:lnSpc>
                <a:spcPct val="100000"/>
              </a:lnSpc>
              <a:spcBef>
                <a:spcPts val="799"/>
              </a:spcBef>
              <a:buClr>
                <a:srgbClr val="070707"/>
              </a:buClr>
              <a:buFont typeface="Arial"/>
              <a:buChar char="•"/>
            </a:pPr>
            <a:r>
              <a:rPr lang="en-US" sz="4000" b="0" strike="noStrike" spc="-1">
                <a:solidFill>
                  <a:srgbClr val="070707"/>
                </a:solidFill>
                <a:latin typeface="Arial"/>
              </a:rPr>
              <a:t>Edit Master text styles</a:t>
            </a:r>
          </a:p>
          <a:p>
            <a:pPr marL="1111320" lvl="1" indent="-63468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–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Second level</a:t>
            </a:r>
          </a:p>
          <a:p>
            <a:pPr marL="1682640" lvl="2" indent="-53928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•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Third level</a:t>
            </a:r>
          </a:p>
          <a:p>
            <a:pPr marL="2476440" lvl="3" indent="-66636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–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Fourth level</a:t>
            </a:r>
          </a:p>
        </p:txBody>
      </p:sp>
      <p:sp>
        <p:nvSpPr>
          <p:cNvPr id="51" name="PlaceHolder 1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347400" tIns="347400" rIns="343080" bIns="343080" anchor="ctr"/>
          <a:lstStyle/>
          <a:p>
            <a:pPr>
              <a:lnSpc>
                <a:spcPct val="100000"/>
              </a:lnSpc>
            </a:pPr>
            <a:r>
              <a:rPr lang="en-US" sz="6400" b="1" strike="noStrike" spc="-1">
                <a:solidFill>
                  <a:srgbClr val="FFFFFF"/>
                </a:solidFill>
                <a:latin typeface="Arial"/>
                <a:ea typeface="FreightText Book"/>
              </a:rPr>
              <a:t>Click to edit Poster Title</a:t>
            </a:r>
            <a:endParaRPr lang="en-US" sz="64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52" name="PlaceHolder 12"/>
          <p:cNvSpPr>
            <a:spLocks noGrp="1"/>
          </p:cNvSpPr>
          <p:nvPr>
            <p:ph type="body"/>
          </p:nvPr>
        </p:nvSpPr>
        <p:spPr>
          <a:xfrm>
            <a:off x="860400" y="3859200"/>
            <a:ext cx="17373240" cy="880560"/>
          </a:xfrm>
          <a:prstGeom prst="rect">
            <a:avLst/>
          </a:prstGeom>
        </p:spPr>
        <p:txBody>
          <a:bodyPr lIns="347400" tIns="347400" rIns="343080" bIns="343080" anchor="b"/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Arial"/>
                <a:ea typeface="FreightText Book"/>
              </a:rPr>
              <a:t>Research Problem Definition (Click to Edit) </a:t>
            </a:r>
            <a:endParaRPr lang="en-US" sz="40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53" name="PlaceHolder 13"/>
          <p:cNvSpPr>
            <a:spLocks noGrp="1"/>
          </p:cNvSpPr>
          <p:nvPr>
            <p:ph type="body"/>
          </p:nvPr>
        </p:nvSpPr>
        <p:spPr>
          <a:xfrm>
            <a:off x="19080360" y="3859200"/>
            <a:ext cx="17373240" cy="8805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  <a:spcBef>
                <a:spcPts val="799"/>
              </a:spcBef>
            </a:pPr>
            <a:r>
              <a:rPr lang="en-US" sz="4000" b="1" strike="noStrike" spc="-1">
                <a:solidFill>
                  <a:srgbClr val="070707"/>
                </a:solidFill>
                <a:latin typeface="Arial"/>
              </a:rPr>
              <a:t>Results (Click to Edit)</a:t>
            </a:r>
            <a:endParaRPr lang="en-US" sz="40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54" name="PlaceHolder 14"/>
          <p:cNvSpPr>
            <a:spLocks noGrp="1"/>
          </p:cNvSpPr>
          <p:nvPr>
            <p:ph type="body"/>
          </p:nvPr>
        </p:nvSpPr>
        <p:spPr>
          <a:xfrm>
            <a:off x="860400" y="11285280"/>
            <a:ext cx="17373240" cy="880560"/>
          </a:xfrm>
          <a:prstGeom prst="rect">
            <a:avLst/>
          </a:prstGeom>
        </p:spPr>
        <p:txBody>
          <a:bodyPr lIns="347400" tIns="347400" rIns="343080" bIns="343080" anchor="b"/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Arial"/>
                <a:ea typeface="FreightText Book"/>
              </a:rPr>
              <a:t>Methods and Approach (Click to Edit) </a:t>
            </a:r>
            <a:endParaRPr lang="en-US" sz="40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55" name="PlaceHolder 15"/>
          <p:cNvSpPr>
            <a:spLocks noGrp="1"/>
          </p:cNvSpPr>
          <p:nvPr>
            <p:ph type="body"/>
          </p:nvPr>
        </p:nvSpPr>
        <p:spPr>
          <a:xfrm>
            <a:off x="860400" y="457200"/>
            <a:ext cx="9143640" cy="1828440"/>
          </a:xfrm>
          <a:prstGeom prst="rect">
            <a:avLst/>
          </a:prstGeom>
        </p:spPr>
        <p:txBody>
          <a:bodyPr lIns="347400" tIns="347400" rIns="343080" bIns="343080" anchor="ctr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FFFFFF"/>
                </a:solidFill>
                <a:latin typeface="Arial"/>
                <a:ea typeface="FreightText Book"/>
              </a:rPr>
              <a:t>Department Name</a:t>
            </a:r>
            <a:endParaRPr lang="en-US" sz="32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56" name="PlaceHolder 16"/>
          <p:cNvSpPr>
            <a:spLocks noGrp="1"/>
          </p:cNvSpPr>
          <p:nvPr>
            <p:ph type="body"/>
          </p:nvPr>
        </p:nvSpPr>
        <p:spPr>
          <a:xfrm>
            <a:off x="27486000" y="457200"/>
            <a:ext cx="8967600" cy="1828440"/>
          </a:xfrm>
          <a:prstGeom prst="rect">
            <a:avLst/>
          </a:prstGeom>
        </p:spPr>
        <p:txBody>
          <a:bodyPr lIns="347400" tIns="347400" rIns="343080" bIns="343080" anchor="ctr"/>
          <a:lstStyle/>
          <a:p>
            <a:pPr algn="r">
              <a:lnSpc>
                <a:spcPct val="100000"/>
              </a:lnSpc>
            </a:pPr>
            <a:r>
              <a:rPr lang="en-US" sz="3200" b="1" strike="noStrike" spc="-1">
                <a:solidFill>
                  <a:srgbClr val="FFFFFF"/>
                </a:solidFill>
                <a:latin typeface="Arial"/>
                <a:ea typeface="FreightText Book"/>
              </a:rPr>
              <a:t>Student’s Name, PI Name,</a:t>
            </a:r>
            <a:endParaRPr lang="en-US" sz="32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12" Type="http://schemas.openxmlformats.org/officeDocument/2006/relationships/image" Target="../media/image12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emf"/><Relationship Id="rId4" Type="http://schemas.openxmlformats.org/officeDocument/2006/relationships/image" Target="../media/image4.png"/><Relationship Id="rId9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6435000" y="3482640"/>
            <a:ext cx="26007480" cy="11821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  <a:spcBef>
                <a:spcPts val="6999"/>
              </a:spcBef>
            </a:pPr>
            <a:r>
              <a:rPr lang="en-US" sz="6000" b="0" strike="noStrike" spc="-1">
                <a:solidFill>
                  <a:srgbClr val="000000"/>
                </a:solidFill>
                <a:latin typeface="Arial"/>
                <a:ea typeface="Larsseit"/>
              </a:rPr>
              <a:t>This slide/poster size is 40.97” x 23.04” (16:9 aspect ratio)</a:t>
            </a:r>
            <a:endParaRPr lang="en-US" sz="6000" b="0" strike="noStrike" spc="-1">
              <a:solidFill>
                <a:srgbClr val="070707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999"/>
              </a:spcBef>
            </a:pPr>
            <a:r>
              <a:rPr lang="en-US" sz="6000" b="0" strike="noStrike" spc="-1">
                <a:solidFill>
                  <a:srgbClr val="000000"/>
                </a:solidFill>
                <a:latin typeface="Arial"/>
                <a:ea typeface="Larsseit"/>
              </a:rPr>
              <a:t>Minimum font: 28pt (this may seem large, but at this poster size it’s not)</a:t>
            </a:r>
            <a:endParaRPr lang="en-US" sz="6000" b="0" strike="noStrike" spc="-1">
              <a:solidFill>
                <a:srgbClr val="070707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999"/>
              </a:spcBef>
            </a:pPr>
            <a:r>
              <a:rPr lang="en-US" sz="6000" b="0" strike="noStrike" spc="-1">
                <a:solidFill>
                  <a:srgbClr val="000000"/>
                </a:solidFill>
                <a:latin typeface="Arial"/>
                <a:ea typeface="Larsseit"/>
              </a:rPr>
              <a:t>Recommended font types: Calibri, Arial, Times New Roman</a:t>
            </a:r>
            <a:endParaRPr lang="en-US" sz="6000" b="0" strike="noStrike" spc="-1">
              <a:solidFill>
                <a:srgbClr val="070707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999"/>
              </a:spcBef>
            </a:pPr>
            <a:r>
              <a:rPr lang="en-US" sz="6000" b="1" strike="noStrike" spc="-1">
                <a:solidFill>
                  <a:srgbClr val="000000"/>
                </a:solidFill>
                <a:latin typeface="Arial"/>
                <a:ea typeface="Larsseit"/>
              </a:rPr>
              <a:t>When you are creating your e-poster, please make sure to save your formulas as an image and embed it into your presentation or they will change on our Surface Tablets.</a:t>
            </a:r>
            <a:endParaRPr lang="en-US" sz="6000" b="0" strike="noStrike" spc="-1">
              <a:solidFill>
                <a:srgbClr val="070707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999"/>
              </a:spcBef>
            </a:pPr>
            <a:r>
              <a:rPr lang="en-US" sz="6000" b="1" strike="noStrike" spc="-1">
                <a:solidFill>
                  <a:srgbClr val="000000"/>
                </a:solidFill>
                <a:latin typeface="Arial"/>
                <a:ea typeface="Larsseit"/>
              </a:rPr>
              <a:t>Any video files need to be in .mov, .mpeg, .m4v or .mpg format</a:t>
            </a:r>
            <a:endParaRPr lang="en-US" sz="6000" b="0" strike="noStrike" spc="-1">
              <a:solidFill>
                <a:srgbClr val="070707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999"/>
              </a:spcBef>
            </a:pPr>
            <a:r>
              <a:rPr lang="en-US" sz="6000" b="1" strike="noStrike" spc="-1">
                <a:solidFill>
                  <a:srgbClr val="000000"/>
                </a:solidFill>
                <a:latin typeface="Arial"/>
                <a:ea typeface="Larsseit"/>
              </a:rPr>
              <a:t>All files need to be saved in PPTX format</a:t>
            </a:r>
            <a:endParaRPr lang="en-US" sz="6000" b="0" strike="noStrike" spc="-1">
              <a:solidFill>
                <a:srgbClr val="070707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999"/>
              </a:spcBef>
            </a:pPr>
            <a:r>
              <a:rPr lang="en-US" sz="6000" b="1" strike="noStrike" spc="-1">
                <a:solidFill>
                  <a:srgbClr val="000000"/>
                </a:solidFill>
                <a:latin typeface="Arial"/>
                <a:ea typeface="Larsseit"/>
              </a:rPr>
              <a:t>Bring the final version of your eposter and any video files to the event on a flash drive as a backup.</a:t>
            </a:r>
            <a:endParaRPr lang="en-US" sz="60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94" name="TextShape 2"/>
          <p:cNvSpPr txBox="1"/>
          <p:nvPr/>
        </p:nvSpPr>
        <p:spPr>
          <a:xfrm>
            <a:off x="10003680" y="469080"/>
            <a:ext cx="17019360" cy="1828440"/>
          </a:xfrm>
          <a:prstGeom prst="rect">
            <a:avLst/>
          </a:prstGeom>
          <a:solidFill>
            <a:srgbClr val="070707"/>
          </a:solidFill>
          <a:ln>
            <a:noFill/>
          </a:ln>
        </p:spPr>
        <p:txBody>
          <a:bodyPr lIns="347400" tIns="347400" rIns="343080" bIns="343080" anchor="ctr"/>
          <a:lstStyle/>
          <a:p>
            <a:pPr algn="ctr">
              <a:lnSpc>
                <a:spcPct val="90000"/>
              </a:lnSpc>
            </a:pPr>
            <a:r>
              <a:rPr lang="en-US" sz="6400" b="1" strike="noStrike" spc="-1">
                <a:solidFill>
                  <a:srgbClr val="FFFFFF"/>
                </a:solidFill>
                <a:latin typeface="Arial"/>
                <a:ea typeface="FreightText Book"/>
              </a:rPr>
              <a:t>Instructions</a:t>
            </a:r>
            <a:endParaRPr lang="en-US" sz="64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Picture 100"/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25385399" y="16367166"/>
            <a:ext cx="6455110" cy="2377440"/>
          </a:xfrm>
          <a:prstGeom prst="rect">
            <a:avLst/>
          </a:prstGeom>
          <a:ln>
            <a:noFill/>
          </a:ln>
        </p:spPr>
      </p:pic>
      <p:pic>
        <p:nvPicPr>
          <p:cNvPr id="97" name="Picture 96"/>
          <p:cNvPicPr>
            <a:picLocks noChangeAspect="1"/>
          </p:cNvPicPr>
          <p:nvPr/>
        </p:nvPicPr>
        <p:blipFill>
          <a:blip r:embed="rId3"/>
          <a:stretch/>
        </p:blipFill>
        <p:spPr>
          <a:xfrm>
            <a:off x="27425722" y="9086540"/>
            <a:ext cx="7605803" cy="5274376"/>
          </a:xfrm>
          <a:prstGeom prst="rect">
            <a:avLst/>
          </a:prstGeom>
          <a:ln>
            <a:noFill/>
          </a:ln>
        </p:spPr>
      </p:pic>
      <p:sp>
        <p:nvSpPr>
          <p:cNvPr id="100" name="TextShape 3"/>
          <p:cNvSpPr txBox="1"/>
          <p:nvPr/>
        </p:nvSpPr>
        <p:spPr>
          <a:xfrm>
            <a:off x="10515600" y="457200"/>
            <a:ext cx="16458840" cy="1828440"/>
          </a:xfrm>
          <a:prstGeom prst="rect">
            <a:avLst/>
          </a:prstGeom>
          <a:solidFill>
            <a:srgbClr val="070707"/>
          </a:solidFill>
          <a:ln>
            <a:noFill/>
          </a:ln>
        </p:spPr>
        <p:txBody>
          <a:bodyPr lIns="347400" tIns="347400" rIns="343080" bIns="343080" anchor="ctr"/>
          <a:lstStyle/>
          <a:p>
            <a:pPr>
              <a:lnSpc>
                <a:spcPct val="100000"/>
              </a:lnSpc>
            </a:pPr>
            <a:r>
              <a:rPr lang="en-US" sz="6400" b="1" spc="-1" dirty="0">
                <a:solidFill>
                  <a:srgbClr val="FFFFFF"/>
                </a:solidFill>
                <a:latin typeface="Arial"/>
                <a:ea typeface="FreightText Book"/>
              </a:rPr>
              <a:t>Concept Learning as Program Learning</a:t>
            </a:r>
            <a:endParaRPr lang="en-US" sz="6400" b="0" strike="noStrike" spc="-1" dirty="0">
              <a:solidFill>
                <a:srgbClr val="070707"/>
              </a:solidFill>
              <a:latin typeface="Arial"/>
            </a:endParaRPr>
          </a:p>
        </p:txBody>
      </p:sp>
      <p:sp>
        <p:nvSpPr>
          <p:cNvPr id="102" name="TextShape 4"/>
          <p:cNvSpPr txBox="1"/>
          <p:nvPr/>
        </p:nvSpPr>
        <p:spPr>
          <a:xfrm>
            <a:off x="25161115" y="3210692"/>
            <a:ext cx="11872085" cy="8805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indent="-324000">
              <a:lnSpc>
                <a:spcPct val="100000"/>
              </a:lnSpc>
              <a:spcBef>
                <a:spcPts val="799"/>
              </a:spcBef>
            </a:pPr>
            <a:r>
              <a:rPr lang="en-US" sz="4000" dirty="0"/>
              <a:t>Logical Rule Induction via Neural Theorem Proving</a:t>
            </a:r>
            <a:endParaRPr lang="en-US" sz="4000" b="1" strike="noStrike" spc="-1" dirty="0">
              <a:solidFill>
                <a:srgbClr val="070707"/>
              </a:solidFill>
              <a:latin typeface="Arial"/>
            </a:endParaRPr>
          </a:p>
        </p:txBody>
      </p:sp>
      <p:sp>
        <p:nvSpPr>
          <p:cNvPr id="103" name="TextShape 5"/>
          <p:cNvSpPr txBox="1"/>
          <p:nvPr/>
        </p:nvSpPr>
        <p:spPr>
          <a:xfrm>
            <a:off x="860400" y="457200"/>
            <a:ext cx="9143640" cy="1828440"/>
          </a:xfrm>
          <a:prstGeom prst="rect">
            <a:avLst/>
          </a:prstGeom>
          <a:solidFill>
            <a:srgbClr val="070707"/>
          </a:solidFill>
          <a:ln>
            <a:noFill/>
          </a:ln>
        </p:spPr>
        <p:txBody>
          <a:bodyPr lIns="347400" tIns="347400" rIns="343080" bIns="343080" anchor="ctr"/>
          <a:lstStyle/>
          <a:p>
            <a:pPr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FFFFFF"/>
                </a:solidFill>
                <a:latin typeface="Arial"/>
                <a:ea typeface="FreightText Book"/>
              </a:rPr>
              <a:t>Computational Cognitive Science Group,</a:t>
            </a:r>
          </a:p>
          <a:p>
            <a:pPr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FFFFFF"/>
                </a:solidFill>
                <a:latin typeface="Arial"/>
                <a:ea typeface="FreightText Book"/>
              </a:rPr>
              <a:t>Dept. </a:t>
            </a:r>
            <a:r>
              <a:rPr lang="en-US" sz="3200" b="1" spc="-1" dirty="0">
                <a:solidFill>
                  <a:srgbClr val="FFFFFF"/>
                </a:solidFill>
                <a:latin typeface="Arial"/>
                <a:ea typeface="FreightText Book"/>
              </a:rPr>
              <a:t>of Brain and Cognitive Sciences</a:t>
            </a:r>
            <a:endParaRPr lang="en-US" sz="3200" spc="-1" dirty="0">
              <a:solidFill>
                <a:srgbClr val="070707"/>
              </a:solidFill>
              <a:latin typeface="Arial"/>
            </a:endParaRPr>
          </a:p>
        </p:txBody>
      </p:sp>
      <p:sp>
        <p:nvSpPr>
          <p:cNvPr id="104" name="TextShape 6"/>
          <p:cNvSpPr txBox="1"/>
          <p:nvPr/>
        </p:nvSpPr>
        <p:spPr>
          <a:xfrm>
            <a:off x="27486000" y="457200"/>
            <a:ext cx="8967600" cy="1828440"/>
          </a:xfrm>
          <a:prstGeom prst="rect">
            <a:avLst/>
          </a:prstGeom>
          <a:solidFill>
            <a:srgbClr val="070707"/>
          </a:solidFill>
          <a:ln>
            <a:noFill/>
          </a:ln>
        </p:spPr>
        <p:txBody>
          <a:bodyPr lIns="347400" tIns="347400" rIns="343080" bIns="343080" anchor="ctr"/>
          <a:lstStyle/>
          <a:p>
            <a:pPr algn="r"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FFFFFF"/>
                </a:solidFill>
                <a:latin typeface="Arial"/>
                <a:ea typeface="FreightText Book"/>
              </a:rPr>
              <a:t>Joshua S. Rule, Andrés </a:t>
            </a:r>
            <a:r>
              <a:rPr lang="en-US" sz="3200" b="1" strike="noStrike" spc="-1" dirty="0" err="1">
                <a:solidFill>
                  <a:srgbClr val="FFFFFF"/>
                </a:solidFill>
                <a:latin typeface="Arial"/>
                <a:ea typeface="FreightText Book"/>
              </a:rPr>
              <a:t>Campero</a:t>
            </a:r>
            <a:r>
              <a:rPr lang="en-US" sz="3200" b="1" strike="noStrike" spc="-1" dirty="0">
                <a:solidFill>
                  <a:srgbClr val="FFFFFF"/>
                </a:solidFill>
                <a:latin typeface="Arial"/>
                <a:ea typeface="FreightText Book"/>
              </a:rPr>
              <a:t>,</a:t>
            </a:r>
          </a:p>
          <a:p>
            <a:pPr algn="r">
              <a:lnSpc>
                <a:spcPct val="100000"/>
              </a:lnSpc>
            </a:pPr>
            <a:r>
              <a:rPr lang="en-US" sz="3200" b="1" spc="-1" dirty="0">
                <a:solidFill>
                  <a:srgbClr val="FFFFFF"/>
                </a:solidFill>
                <a:latin typeface="Arial"/>
                <a:ea typeface="FreightText Book"/>
              </a:rPr>
              <a:t>Maxwell Nye, Joshua B. </a:t>
            </a:r>
            <a:r>
              <a:rPr lang="en-US" sz="3200" b="1" spc="-1" dirty="0" err="1">
                <a:solidFill>
                  <a:srgbClr val="FFFFFF"/>
                </a:solidFill>
                <a:latin typeface="Arial"/>
                <a:ea typeface="FreightText Book"/>
              </a:rPr>
              <a:t>Tenenbau</a:t>
            </a:r>
            <a:r>
              <a:rPr lang="en-US" sz="3200" b="1" strike="noStrike" spc="-1" dirty="0" err="1">
                <a:solidFill>
                  <a:srgbClr val="FFFFFF"/>
                </a:solidFill>
                <a:latin typeface="Arial"/>
                <a:ea typeface="FreightText Book"/>
              </a:rPr>
              <a:t>m</a:t>
            </a:r>
            <a:endParaRPr lang="en-US" sz="3200" b="0" strike="noStrike" spc="-1" dirty="0">
              <a:solidFill>
                <a:srgbClr val="070707"/>
              </a:solidFill>
              <a:latin typeface="Arial"/>
            </a:endParaRPr>
          </a:p>
        </p:txBody>
      </p:sp>
      <p:sp>
        <p:nvSpPr>
          <p:cNvPr id="16" name="TextShape 4">
            <a:extLst>
              <a:ext uri="{FF2B5EF4-FFF2-40B4-BE49-F238E27FC236}">
                <a16:creationId xmlns:a16="http://schemas.microsoft.com/office/drawing/2014/main" id="{9E2D6725-D775-A641-A801-363318FC4738}"/>
              </a:ext>
            </a:extLst>
          </p:cNvPr>
          <p:cNvSpPr txBox="1"/>
          <p:nvPr/>
        </p:nvSpPr>
        <p:spPr>
          <a:xfrm>
            <a:off x="508000" y="3207925"/>
            <a:ext cx="11841165" cy="8805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indent="-324000">
              <a:lnSpc>
                <a:spcPct val="100000"/>
              </a:lnSpc>
              <a:spcBef>
                <a:spcPts val="799"/>
              </a:spcBef>
            </a:pPr>
            <a:r>
              <a:rPr lang="en-US" sz="4000" dirty="0"/>
              <a:t>Learning List Concepts through Program Induction</a:t>
            </a:r>
            <a:endParaRPr lang="en-US" sz="4000" b="1" strike="noStrike" spc="-1" dirty="0">
              <a:solidFill>
                <a:srgbClr val="070707"/>
              </a:solidFill>
              <a:latin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FBE59B-77A7-C54A-9C57-ECF3B779DB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193" y="14404573"/>
            <a:ext cx="4343400" cy="4343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FAB6143-45F1-9E4C-99EF-8C5EDBDD0A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1000" y="14404573"/>
            <a:ext cx="4343400" cy="4343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615BE9D-5AE7-0D4D-9921-FA7303ACE6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8497" y="14404573"/>
            <a:ext cx="2895600" cy="4343400"/>
          </a:xfrm>
          <a:prstGeom prst="rect">
            <a:avLst/>
          </a:prstGeom>
        </p:spPr>
      </p:pic>
      <p:sp>
        <p:nvSpPr>
          <p:cNvPr id="25" name="TextShape 4">
            <a:extLst>
              <a:ext uri="{FF2B5EF4-FFF2-40B4-BE49-F238E27FC236}">
                <a16:creationId xmlns:a16="http://schemas.microsoft.com/office/drawing/2014/main" id="{1F55E0BB-45FB-054B-8111-5A68CD8D6793}"/>
              </a:ext>
            </a:extLst>
          </p:cNvPr>
          <p:cNvSpPr txBox="1"/>
          <p:nvPr/>
        </p:nvSpPr>
        <p:spPr>
          <a:xfrm>
            <a:off x="12821479" y="3225958"/>
            <a:ext cx="11867322" cy="8805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indent="-324000">
              <a:lnSpc>
                <a:spcPct val="100000"/>
              </a:lnSpc>
              <a:spcBef>
                <a:spcPts val="799"/>
              </a:spcBef>
            </a:pPr>
            <a:r>
              <a:rPr lang="en-US" sz="4000" dirty="0"/>
              <a:t>Stuff from Max Nye</a:t>
            </a:r>
            <a:endParaRPr lang="en-US" sz="4000" b="1" strike="noStrike" spc="-1" dirty="0">
              <a:solidFill>
                <a:srgbClr val="070707"/>
              </a:solidFill>
              <a:latin typeface="Arial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E631B02-ED8D-4747-B3D5-0BCB9606BA60}"/>
              </a:ext>
            </a:extLst>
          </p:cNvPr>
          <p:cNvSpPr txBox="1"/>
          <p:nvPr/>
        </p:nvSpPr>
        <p:spPr>
          <a:xfrm>
            <a:off x="695492" y="3917736"/>
            <a:ext cx="1164890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-30" dirty="0"/>
              <a:t>Problem: </a:t>
            </a:r>
            <a:r>
              <a:rPr lang="en-US" sz="2800" spc="-30" dirty="0"/>
              <a:t>model human learning of structured concepts in two online experiments using a game-based </a:t>
            </a:r>
          </a:p>
          <a:p>
            <a:r>
              <a:rPr lang="en-US" sz="2800" spc="-30" dirty="0"/>
              <a:t>paradigm (left) for a family of twelve </a:t>
            </a:r>
          </a:p>
          <a:p>
            <a:r>
              <a:rPr lang="en-US" sz="2800" spc="-30" dirty="0"/>
              <a:t>list transformation .concepts (right).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895061-48F3-4B46-A724-D14DDD452243}"/>
              </a:ext>
            </a:extLst>
          </p:cNvPr>
          <p:cNvSpPr txBox="1"/>
          <p:nvPr/>
        </p:nvSpPr>
        <p:spPr>
          <a:xfrm>
            <a:off x="708194" y="12545034"/>
            <a:ext cx="1163620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b="1" spc="-30" dirty="0"/>
              <a:t>Results:</a:t>
            </a:r>
            <a:r>
              <a:rPr lang="en-US" sz="2800" spc="-30" dirty="0"/>
              <a:t> Exp. 1: model predicts overall (left) and per-trial performance; (right). Exp. 2: curriculum training outperforms random training for (a) overall performance, (b) description quality, (c) trial-by-trial performance, and (d) predictive power of past performance.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57E7DD8-B891-4A40-B029-2FD27751CDFD}"/>
              </a:ext>
            </a:extLst>
          </p:cNvPr>
          <p:cNvGrpSpPr/>
          <p:nvPr/>
        </p:nvGrpSpPr>
        <p:grpSpPr>
          <a:xfrm>
            <a:off x="708193" y="9086540"/>
            <a:ext cx="5154596" cy="3418763"/>
            <a:chOff x="8067393" y="7847284"/>
            <a:chExt cx="4611717" cy="3058701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6239C3AA-593A-784A-84DC-42A8C7631C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48797" t="61323" r="12457" b="7540"/>
            <a:stretch/>
          </p:blipFill>
          <p:spPr>
            <a:xfrm>
              <a:off x="8067393" y="9244799"/>
              <a:ext cx="4587903" cy="1661186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B397C5C-5410-7F4E-8519-D37B2BBF68AE}"/>
                </a:ext>
              </a:extLst>
            </p:cNvPr>
            <p:cNvSpPr/>
            <p:nvPr/>
          </p:nvSpPr>
          <p:spPr>
            <a:xfrm>
              <a:off x="9818557" y="9284869"/>
              <a:ext cx="2836739" cy="176158"/>
            </a:xfrm>
            <a:prstGeom prst="rect">
              <a:avLst/>
            </a:prstGeom>
            <a:solidFill>
              <a:srgbClr val="F7F7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195CB0D-DCC7-C14B-810E-EF700DF6AA47}"/>
                </a:ext>
              </a:extLst>
            </p:cNvPr>
            <p:cNvSpPr txBox="1"/>
            <p:nvPr/>
          </p:nvSpPr>
          <p:spPr>
            <a:xfrm>
              <a:off x="9690791" y="9240208"/>
              <a:ext cx="298831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rgbClr val="00006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the larger of head or summed tail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4B2B7BE-6D1B-E143-B316-3D63C4DBFA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" r="61255" b="73805"/>
            <a:stretch/>
          </p:blipFill>
          <p:spPr>
            <a:xfrm>
              <a:off x="8067393" y="7847284"/>
              <a:ext cx="4587903" cy="1397515"/>
            </a:xfrm>
            <a:prstGeom prst="rect">
              <a:avLst/>
            </a:prstGeom>
          </p:spPr>
        </p:pic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5E16686B-B6BE-2C4D-9CD7-74A467BDE93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37537" y="4673310"/>
            <a:ext cx="5806440" cy="3634518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60302E75-4154-7341-BFA9-DABDB9732B6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33572" y="9086540"/>
            <a:ext cx="5806440" cy="3417431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F01A749F-0DBF-F644-A3AE-C7637F4D5438}"/>
              </a:ext>
            </a:extLst>
          </p:cNvPr>
          <p:cNvSpPr txBox="1"/>
          <p:nvPr/>
        </p:nvSpPr>
        <p:spPr>
          <a:xfrm>
            <a:off x="719876" y="8459256"/>
            <a:ext cx="116489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-30" dirty="0"/>
              <a:t>Approach: </a:t>
            </a:r>
            <a:r>
              <a:rPr lang="en-US" sz="2800" spc="-30" dirty="0"/>
              <a:t>learn rewrite rules (left) building on assumed primitives (right).</a:t>
            </a:r>
            <a:endParaRPr lang="en-US" sz="2800" b="1" spc="-30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FA1A992-8277-2944-90D4-FA12D5E4EDF4}"/>
              </a:ext>
            </a:extLst>
          </p:cNvPr>
          <p:cNvGrpSpPr/>
          <p:nvPr/>
        </p:nvGrpSpPr>
        <p:grpSpPr>
          <a:xfrm>
            <a:off x="768002" y="6035347"/>
            <a:ext cx="5486400" cy="1874921"/>
            <a:chOff x="719876" y="5218604"/>
            <a:chExt cx="5486400" cy="1874921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A5CA20F-669D-AC46-BF8B-CC0406D45F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53022" t="67853" b="7086"/>
            <a:stretch/>
          </p:blipFill>
          <p:spPr>
            <a:xfrm>
              <a:off x="3624326" y="5361971"/>
              <a:ext cx="2581950" cy="109820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87E91E8-2644-444C-AD51-AECFDBF939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59315" t="47531" r="3095" b="42878"/>
            <a:stretch/>
          </p:blipFill>
          <p:spPr>
            <a:xfrm>
              <a:off x="3597920" y="6673213"/>
              <a:ext cx="2065951" cy="4203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3A7795C-54F5-1448-A0A0-48EEEC52BB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50172" r="47634" b="7041"/>
            <a:stretch/>
          </p:blipFill>
          <p:spPr>
            <a:xfrm>
              <a:off x="719876" y="5218605"/>
              <a:ext cx="2878044" cy="1874920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DFD4944-E4ED-7844-9BDA-3F14115B6187}"/>
                </a:ext>
              </a:extLst>
            </p:cNvPr>
            <p:cNvSpPr/>
            <p:nvPr/>
          </p:nvSpPr>
          <p:spPr>
            <a:xfrm>
              <a:off x="950015" y="5218604"/>
              <a:ext cx="365633" cy="4343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E11E7D2-C6F0-C243-B02B-896B7FFC4959}"/>
                </a:ext>
              </a:extLst>
            </p:cNvPr>
            <p:cNvSpPr/>
            <p:nvPr/>
          </p:nvSpPr>
          <p:spPr>
            <a:xfrm>
              <a:off x="5445760" y="5392451"/>
              <a:ext cx="314960" cy="3357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2F3BCF8-F905-6341-A308-55B42977768C}"/>
                </a:ext>
              </a:extLst>
            </p:cNvPr>
            <p:cNvSpPr/>
            <p:nvPr/>
          </p:nvSpPr>
          <p:spPr>
            <a:xfrm>
              <a:off x="4685244" y="5727710"/>
              <a:ext cx="314960" cy="3357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199878B-AC7D-524E-A8A1-5E1F9B6F1E99}"/>
                </a:ext>
              </a:extLst>
            </p:cNvPr>
            <p:cNvSpPr/>
            <p:nvPr/>
          </p:nvSpPr>
          <p:spPr>
            <a:xfrm>
              <a:off x="5877364" y="6114398"/>
              <a:ext cx="314960" cy="3357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1AEFC501-DD22-F146-895D-985A2D3F0C3A}"/>
              </a:ext>
            </a:extLst>
          </p:cNvPr>
          <p:cNvSpPr txBox="1"/>
          <p:nvPr/>
        </p:nvSpPr>
        <p:spPr>
          <a:xfrm>
            <a:off x="25404171" y="4028315"/>
            <a:ext cx="116489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-30" dirty="0"/>
              <a:t>Problem: </a:t>
            </a:r>
            <a:r>
              <a:rPr lang="en-US" sz="2800" spc="-30" dirty="0"/>
              <a:t>transform a knowledge base of observations (left) into a logical theory containing generalized predicates and core facts (right).</a:t>
            </a:r>
            <a:endParaRPr lang="en-US" sz="2800" b="1" spc="-3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F07BC48-C950-654E-A561-10090C85D79C}"/>
              </a:ext>
            </a:extLst>
          </p:cNvPr>
          <p:cNvSpPr txBox="1"/>
          <p:nvPr/>
        </p:nvSpPr>
        <p:spPr>
          <a:xfrm>
            <a:off x="25397547" y="7276153"/>
            <a:ext cx="116489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-30" dirty="0"/>
              <a:t>Approach: </a:t>
            </a:r>
            <a:r>
              <a:rPr lang="en-US" sz="2800" spc="-30" dirty="0"/>
              <a:t>neuro-symbolic program induction</a:t>
            </a:r>
            <a:endParaRPr lang="en-US" sz="2800" b="1" spc="-3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8C4AA23-F12A-CA4F-8CCD-3D46409B18E2}"/>
              </a:ext>
            </a:extLst>
          </p:cNvPr>
          <p:cNvSpPr txBox="1"/>
          <p:nvPr/>
        </p:nvSpPr>
        <p:spPr>
          <a:xfrm>
            <a:off x="25385401" y="14501397"/>
            <a:ext cx="1164890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-30" dirty="0"/>
              <a:t>Results: </a:t>
            </a:r>
            <a:r>
              <a:rPr lang="en-US" sz="2800" spc="-30" dirty="0"/>
              <a:t>This approach recovers taxonomic relations (left) as well as out-perform previous state-of-the-art on a variety of problems (right; score is percentage of random initializations leading to solution. 𝛿ILP is previous state-of-the-art (Evans, </a:t>
            </a:r>
            <a:r>
              <a:rPr lang="en-US" sz="2800" spc="-30" dirty="0" err="1"/>
              <a:t>Grefenstette</a:t>
            </a:r>
            <a:r>
              <a:rPr lang="en-US" sz="2800" spc="-30" dirty="0"/>
              <a:t>, 2018)).</a:t>
            </a:r>
            <a:endParaRPr lang="en-US" sz="2800" b="1" spc="-3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2B601296-5201-CE49-9B80-E01D2955FEAC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86" t="37229" r="11666"/>
          <a:stretch/>
        </p:blipFill>
        <p:spPr>
          <a:xfrm>
            <a:off x="32105598" y="16362883"/>
            <a:ext cx="4931974" cy="2377440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870429C5-024F-C641-A99B-252C1EFF7C99}"/>
              </a:ext>
            </a:extLst>
          </p:cNvPr>
          <p:cNvGrpSpPr/>
          <p:nvPr/>
        </p:nvGrpSpPr>
        <p:grpSpPr>
          <a:xfrm>
            <a:off x="25683423" y="4982526"/>
            <a:ext cx="11078568" cy="2308324"/>
            <a:chOff x="25683423" y="4982526"/>
            <a:chExt cx="11078568" cy="2308324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5200BDF-64BF-1C4D-88E1-195AB6FA829C}"/>
                </a:ext>
              </a:extLst>
            </p:cNvPr>
            <p:cNvSpPr txBox="1"/>
            <p:nvPr/>
          </p:nvSpPr>
          <p:spPr>
            <a:xfrm>
              <a:off x="30859413" y="4982526"/>
              <a:ext cx="5902578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grandfatherOf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X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Y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 :-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[[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fatherOf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X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Z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], 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parentOf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Z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Y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parentOf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X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Y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 :- 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fatherOf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X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Y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parentOf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X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Y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 :- 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motherOf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X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Y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fatherOf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ABE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HOMER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fatherOf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HOMER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BART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motherOf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LILY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HARRY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...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EDC71A2-4A7A-CC47-B99B-9BDA300C0372}"/>
                </a:ext>
              </a:extLst>
            </p:cNvPr>
            <p:cNvSpPr txBox="1"/>
            <p:nvPr/>
          </p:nvSpPr>
          <p:spPr>
            <a:xfrm>
              <a:off x="25683423" y="4982526"/>
              <a:ext cx="3950120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grandfatherOf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ABE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BART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fatherOf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ABE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HOMER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fatherOf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HOMER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BART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parentOf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ABE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HOMER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parentOf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HOMER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BART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fatherOf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JAMES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HARRY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parentOf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LILY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HARRY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...</a:t>
              </a:r>
            </a:p>
          </p:txBody>
        </p:sp>
        <p:sp>
          <p:nvSpPr>
            <p:cNvPr id="49" name="Right Arrow 48">
              <a:extLst>
                <a:ext uri="{FF2B5EF4-FFF2-40B4-BE49-F238E27FC236}">
                  <a16:creationId xmlns:a16="http://schemas.microsoft.com/office/drawing/2014/main" id="{C298CC3A-3038-6B48-A2A5-14C1DEEEF9D7}"/>
                </a:ext>
              </a:extLst>
            </p:cNvPr>
            <p:cNvSpPr/>
            <p:nvPr/>
          </p:nvSpPr>
          <p:spPr>
            <a:xfrm>
              <a:off x="29919419" y="5360327"/>
              <a:ext cx="655531" cy="1552723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0D2557"/>
      </a:lt2>
      <a:accent1>
        <a:srgbClr val="558D96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0D2557"/>
      </a:lt2>
      <a:accent1>
        <a:srgbClr val="558D96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2746</TotalTime>
  <Words>487</Words>
  <Application>Microsoft Macintosh PowerPoint</Application>
  <PresentationFormat>Custom</PresentationFormat>
  <Paragraphs>41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FreightText Book</vt:lpstr>
      <vt:lpstr>Menlo</vt:lpstr>
      <vt:lpstr>Symbol</vt:lpstr>
      <vt:lpstr>Wingdings</vt:lpstr>
      <vt:lpstr>Office Theme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Jon at ePosterBoards LLC</dc:creator>
  <dc:description/>
  <cp:lastModifiedBy>Microsoft Office User</cp:lastModifiedBy>
  <cp:revision>102</cp:revision>
  <dcterms:created xsi:type="dcterms:W3CDTF">2013-11-25T16:31:35Z</dcterms:created>
  <dcterms:modified xsi:type="dcterms:W3CDTF">2019-02-16T14:34:09Z</dcterms:modified>
  <dc:language>en-CA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15.0022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</vt:i4>
  </property>
</Properties>
</file>